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</p:sldMasterIdLst>
  <p:notesMasterIdLst>
    <p:notesMasterId r:id="rId75"/>
  </p:notesMasterIdLst>
  <p:sldIdLst>
    <p:sldId id="256" r:id="rId3"/>
    <p:sldId id="257" r:id="rId4"/>
    <p:sldId id="369" r:id="rId5"/>
    <p:sldId id="1916" r:id="rId6"/>
    <p:sldId id="1912" r:id="rId7"/>
    <p:sldId id="1925" r:id="rId8"/>
    <p:sldId id="1920" r:id="rId9"/>
    <p:sldId id="1246" r:id="rId10"/>
    <p:sldId id="1251" r:id="rId11"/>
    <p:sldId id="1122" r:id="rId12"/>
    <p:sldId id="1004" r:id="rId13"/>
    <p:sldId id="1176" r:id="rId14"/>
    <p:sldId id="1248" r:id="rId15"/>
    <p:sldId id="1254" r:id="rId16"/>
    <p:sldId id="1256" r:id="rId17"/>
    <p:sldId id="1249" r:id="rId18"/>
    <p:sldId id="1250" r:id="rId19"/>
    <p:sldId id="1921" r:id="rId20"/>
    <p:sldId id="1908" r:id="rId21"/>
    <p:sldId id="332" r:id="rId22"/>
    <p:sldId id="371" r:id="rId23"/>
    <p:sldId id="372" r:id="rId24"/>
    <p:sldId id="1894" r:id="rId25"/>
    <p:sldId id="1895" r:id="rId26"/>
    <p:sldId id="1893" r:id="rId27"/>
    <p:sldId id="374" r:id="rId28"/>
    <p:sldId id="373" r:id="rId29"/>
    <p:sldId id="1913" r:id="rId30"/>
    <p:sldId id="1914" r:id="rId31"/>
    <p:sldId id="1904" r:id="rId32"/>
    <p:sldId id="297" r:id="rId33"/>
    <p:sldId id="262" r:id="rId34"/>
    <p:sldId id="348" r:id="rId35"/>
    <p:sldId id="349" r:id="rId36"/>
    <p:sldId id="1909" r:id="rId37"/>
    <p:sldId id="1910" r:id="rId38"/>
    <p:sldId id="370" r:id="rId39"/>
    <p:sldId id="375" r:id="rId40"/>
    <p:sldId id="376" r:id="rId41"/>
    <p:sldId id="377" r:id="rId42"/>
    <p:sldId id="1897" r:id="rId43"/>
    <p:sldId id="350" r:id="rId44"/>
    <p:sldId id="351" r:id="rId45"/>
    <p:sldId id="352" r:id="rId46"/>
    <p:sldId id="1898" r:id="rId47"/>
    <p:sldId id="1899" r:id="rId48"/>
    <p:sldId id="337" r:id="rId49"/>
    <p:sldId id="278" r:id="rId50"/>
    <p:sldId id="273" r:id="rId51"/>
    <p:sldId id="293" r:id="rId52"/>
    <p:sldId id="294" r:id="rId53"/>
    <p:sldId id="345" r:id="rId54"/>
    <p:sldId id="364" r:id="rId55"/>
    <p:sldId id="279" r:id="rId56"/>
    <p:sldId id="1903" r:id="rId57"/>
    <p:sldId id="284" r:id="rId58"/>
    <p:sldId id="283" r:id="rId59"/>
    <p:sldId id="285" r:id="rId60"/>
    <p:sldId id="1923" r:id="rId61"/>
    <p:sldId id="1922" r:id="rId62"/>
    <p:sldId id="1917" r:id="rId63"/>
    <p:sldId id="1918" r:id="rId64"/>
    <p:sldId id="1919" r:id="rId65"/>
    <p:sldId id="317" r:id="rId66"/>
    <p:sldId id="1924" r:id="rId67"/>
    <p:sldId id="287" r:id="rId68"/>
    <p:sldId id="341" r:id="rId69"/>
    <p:sldId id="344" r:id="rId70"/>
    <p:sldId id="288" r:id="rId71"/>
    <p:sldId id="298" r:id="rId72"/>
    <p:sldId id="1905" r:id="rId73"/>
    <p:sldId id="1906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4660"/>
  </p:normalViewPr>
  <p:slideViewPr>
    <p:cSldViewPr snapToGrid="0">
      <p:cViewPr>
        <p:scale>
          <a:sx n="78" d="100"/>
          <a:sy n="78" d="100"/>
        </p:scale>
        <p:origin x="2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1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1" baseline="0" dirty="0">
              <a:latin typeface="Tw Cen MT" panose="020B0602020104020603" pitchFamily="34" charset="0"/>
            </a:rPr>
            <a:t>The F# Compiler Service powers many other tools</a:t>
          </a:r>
          <a:endParaRPr lang="en-GB" b="1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1" u="none" dirty="0">
              <a:latin typeface="Tw Cen MT" panose="020B0602020104020603" pitchFamily="34" charset="0"/>
            </a:rPr>
            <a:t>F# 4.6 now complete!</a:t>
          </a:r>
          <a:endParaRPr lang="en-GB" b="1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1" u="none" dirty="0" err="1">
              <a:latin typeface="Tw Cen MT" panose="020B0602020104020603" pitchFamily="34" charset="0"/>
            </a:rPr>
            <a:t>VSCode</a:t>
          </a:r>
          <a:r>
            <a:rPr lang="en-GB" b="1" u="none" dirty="0">
              <a:latin typeface="Tw Cen MT" panose="020B0602020104020603" pitchFamily="34" charset="0"/>
            </a:rPr>
            <a:t> and 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1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1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1" baseline="0" dirty="0">
              <a:latin typeface="Tw Cen MT" panose="020B0602020104020603" pitchFamily="34" charset="0"/>
            </a:rPr>
            <a:t>Fable for F#-to-</a:t>
          </a:r>
          <a:r>
            <a:rPr lang="en-GB" b="1" baseline="0" dirty="0" err="1">
              <a:latin typeface="Tw Cen MT" panose="020B0602020104020603" pitchFamily="34" charset="0"/>
            </a:rPr>
            <a:t>Javascript</a:t>
          </a:r>
          <a:endParaRPr lang="en-GB" b="1" baseline="0" dirty="0">
            <a:latin typeface="Tw Cen MT" panose="020B0602020104020603" pitchFamily="34" charset="0"/>
          </a:endParaRPr>
        </a:p>
        <a:p>
          <a:pPr rtl="0"/>
          <a:r>
            <a:rPr lang="en-GB" b="1" baseline="0" dirty="0">
              <a:latin typeface="Tw Cen MT" panose="020B0602020104020603" pitchFamily="34" charset="0"/>
            </a:rPr>
            <a:t>SAFE for F# </a:t>
          </a:r>
          <a:r>
            <a:rPr lang="en-GB" b="1" baseline="0" dirty="0" err="1">
              <a:latin typeface="Tw Cen MT" panose="020B0602020104020603" pitchFamily="34" charset="0"/>
            </a:rPr>
            <a:t>fullstack</a:t>
          </a:r>
          <a:endParaRPr lang="en-GB" b="1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1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1" u="none" baseline="0" dirty="0">
              <a:latin typeface="Tw Cen MT" panose="020B0602020104020603" pitchFamily="34" charset="0"/>
            </a:rPr>
            <a:t>fsharp.org</a:t>
          </a:r>
          <a:endParaRPr lang="en-GB" b="1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1" dirty="0" err="1">
              <a:latin typeface="Tw Cen MT" panose="020B0602020104020603" pitchFamily="34" charset="0"/>
            </a:rPr>
            <a:t>VSCode</a:t>
          </a:r>
          <a:r>
            <a:rPr lang="en-GB" b="1" dirty="0">
              <a:latin typeface="Tw Cen MT" panose="020B0602020104020603" pitchFamily="34" charset="0"/>
            </a:rPr>
            <a:t>, Visual Studio for Windows, Mac and Azure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1" u="none" baseline="0" dirty="0">
              <a:latin typeface="Tw Cen MT" panose="020B0602020104020603" pitchFamily="34" charset="0"/>
            </a:rPr>
            <a:t>Xamarin provide F# tools Android and iOS</a:t>
          </a:r>
          <a:endParaRPr lang="en-GB" b="1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1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1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baseline="0" dirty="0">
              <a:latin typeface="Tw Cen MT" panose="020B0602020104020603" pitchFamily="34" charset="0"/>
            </a:rPr>
            <a:t>fsharp.org</a:t>
          </a:r>
          <a:endParaRPr lang="en-GB" sz="2700" b="1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baseline="0" dirty="0">
              <a:latin typeface="Tw Cen MT" panose="020B0602020104020603" pitchFamily="34" charset="0"/>
            </a:rPr>
            <a:t>Xamarin provide F# tools Android and iOS</a:t>
          </a:r>
          <a:endParaRPr lang="en-GB" sz="2700" b="1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 err="1">
              <a:latin typeface="Tw Cen MT" panose="020B0602020104020603" pitchFamily="34" charset="0"/>
            </a:rPr>
            <a:t>VSCode</a:t>
          </a:r>
          <a:r>
            <a:rPr lang="en-GB" sz="2700" b="1" kern="1200" dirty="0">
              <a:latin typeface="Tw Cen MT" panose="020B0602020104020603" pitchFamily="34" charset="0"/>
            </a:rPr>
            <a:t>, Visual Studio for Windows, Mac and Azure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dirty="0" err="1">
              <a:latin typeface="Tw Cen MT" panose="020B0602020104020603" pitchFamily="34" charset="0"/>
            </a:rPr>
            <a:t>VSCode</a:t>
          </a:r>
          <a:r>
            <a:rPr lang="en-GB" sz="2700" b="1" u="none" kern="1200" dirty="0">
              <a:latin typeface="Tw Cen MT" panose="020B0602020104020603" pitchFamily="34" charset="0"/>
            </a:rPr>
            <a:t> and 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baseline="0" dirty="0">
              <a:latin typeface="Tw Cen MT" panose="020B0602020104020603" pitchFamily="34" charset="0"/>
            </a:rPr>
            <a:t>The F# Compiler Service powers many other tools</a:t>
          </a:r>
          <a:endParaRPr lang="en-GB" sz="2700" b="1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1" kern="1200" baseline="0" dirty="0" err="1">
              <a:latin typeface="Tw Cen MT" panose="020B0602020104020603" pitchFamily="34" charset="0"/>
            </a:rPr>
            <a:t>Javascript</a:t>
          </a:r>
          <a:endParaRPr lang="en-GB" sz="2700" b="1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baseline="0" dirty="0">
              <a:latin typeface="Tw Cen MT" panose="020B0602020104020603" pitchFamily="34" charset="0"/>
            </a:rPr>
            <a:t>SAFE for F# </a:t>
          </a:r>
          <a:r>
            <a:rPr lang="en-GB" sz="2700" b="1" kern="1200" baseline="0" dirty="0" err="1">
              <a:latin typeface="Tw Cen MT" panose="020B0602020104020603" pitchFamily="34" charset="0"/>
            </a:rPr>
            <a:t>fullstack</a:t>
          </a:r>
          <a:endParaRPr lang="en-GB" sz="2700" b="1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u="none" kern="1200" dirty="0">
              <a:latin typeface="Tw Cen MT" panose="020B0602020104020603" pitchFamily="34" charset="0"/>
            </a:rPr>
            <a:t>F# 4.6 now complete!</a:t>
          </a:r>
          <a:endParaRPr lang="en-GB" sz="2700" b="1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16/07/2019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80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7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43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ionide.io/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Wm2h0cbvsw8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elmish" TargetMode="External"/><Relationship Id="rId2" Type="http://schemas.openxmlformats.org/officeDocument/2006/relationships/hyperlink" Target="http://fable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-stack.github.i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2h0cbvsw8?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fsprojects.github.io/Fabulou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bobbennett/Awesome-Fabulous" TargetMode="External"/><Relationship Id="rId2" Type="http://schemas.openxmlformats.org/officeDocument/2006/relationships/hyperlink" Target="http://fsprojects.github.io/Fabulo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llibone/FabulousIntro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</a:t>
            </a:r>
            <a:br>
              <a:rPr lang="en-GB" dirty="0"/>
            </a:br>
            <a:r>
              <a:rPr lang="en-GB" dirty="0"/>
              <a:t>=</a:t>
            </a:r>
            <a:br>
              <a:rPr lang="en-GB" dirty="0"/>
            </a:br>
            <a:r>
              <a:rPr lang="en-GB" dirty="0"/>
              <a:t>F# Functional FOR YOUR APP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Mark </a:t>
            </a:r>
            <a:r>
              <a:rPr lang="en-GB" sz="2400" dirty="0" err="1"/>
              <a:t>Mallibone</a:t>
            </a:r>
            <a:r>
              <a:rPr lang="en-GB" sz="2400" dirty="0"/>
              <a:t>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1149927"/>
            <a:ext cx="11176000" cy="1994392"/>
          </a:xfrm>
        </p:spPr>
        <p:txBody>
          <a:bodyPr/>
          <a:lstStyle/>
          <a:p>
            <a:r>
              <a:rPr lang="en-GB" sz="4800" dirty="0" err="1">
                <a:latin typeface="Segoe UI Light" panose="020B0502040204020203" pitchFamily="34" charset="0"/>
              </a:rPr>
              <a:t>VSCode</a:t>
            </a:r>
            <a:r>
              <a:rPr lang="en-GB" sz="4800" dirty="0">
                <a:latin typeface="Segoe UI Light" panose="020B0502040204020203" pitchFamily="34" charset="0"/>
              </a:rPr>
              <a:t> + </a:t>
            </a:r>
            <a:r>
              <a:rPr lang="en-GB" sz="4800" dirty="0" err="1">
                <a:latin typeface="Segoe UI Light" panose="020B0502040204020203" pitchFamily="34" charset="0"/>
              </a:rPr>
              <a:t>Ionide</a:t>
            </a:r>
            <a:r>
              <a:rPr lang="en-GB" sz="4800" dirty="0">
                <a:latin typeface="Segoe UI Light" panose="020B0502040204020203" pitchFamily="34" charset="0"/>
              </a:rPr>
              <a:t> = </a:t>
            </a: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</a:rPr>
              <a:t>Cross-Platform F# Editing Love</a:t>
            </a: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26D63EE-91D5-475C-BACF-C556A8A1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16" y="3231448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8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Initially F# embraced </a:t>
            </a:r>
            <a:r>
              <a:rPr lang="en-GB" u="sng" dirty="0"/>
              <a:t>functional-first programming</a:t>
            </a:r>
            <a:r>
              <a:rPr lang="en-GB" dirty="0"/>
              <a:t> but lacked opinion on </a:t>
            </a:r>
            <a:r>
              <a:rPr lang="en-GB" u="sng" dirty="0"/>
              <a:t>functional-first app development</a:t>
            </a:r>
            <a:r>
              <a:rPr lang="en-GB" dirty="0"/>
              <a:t>   </a:t>
            </a:r>
          </a:p>
          <a:p>
            <a:endParaRPr lang="en-GB" sz="1400" dirty="0"/>
          </a:p>
          <a:p>
            <a:r>
              <a:rPr lang="en-GB" dirty="0"/>
              <a:t>Fable solves this for </a:t>
            </a:r>
            <a:r>
              <a:rPr lang="en-GB" b="1" dirty="0"/>
              <a:t>Web</a:t>
            </a:r>
          </a:p>
          <a:p>
            <a:endParaRPr lang="en-GB" sz="1800" dirty="0"/>
          </a:p>
          <a:p>
            <a:r>
              <a:rPr lang="en-GB" dirty="0"/>
              <a:t>But F# </a:t>
            </a:r>
            <a:r>
              <a:rPr lang="en-GB" dirty="0" err="1"/>
              <a:t>devs</a:t>
            </a:r>
            <a:r>
              <a:rPr lang="en-GB" dirty="0"/>
              <a:t> also need to be able to make </a:t>
            </a:r>
            <a:r>
              <a:rPr lang="en-GB" b="1" dirty="0"/>
              <a:t>Mobile and Desktop Apps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talk is informal, and not full of flashy demos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46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Mallibone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Fable has popularized the MVU architecture in F#</a:t>
            </a:r>
          </a:p>
          <a:p>
            <a:pPr lvl="1"/>
            <a:r>
              <a:rPr lang="en-GB" dirty="0" err="1"/>
              <a:t>Fable+Elmish</a:t>
            </a:r>
            <a:r>
              <a:rPr lang="en-GB" dirty="0"/>
              <a:t> makes web app development simple</a:t>
            </a:r>
          </a:p>
          <a:p>
            <a:pPr lvl="1"/>
            <a:r>
              <a:rPr lang="en-GB" dirty="0"/>
              <a:t>All F# code</a:t>
            </a:r>
          </a:p>
          <a:p>
            <a:pPr lvl="1"/>
            <a:r>
              <a:rPr lang="en-GB" dirty="0"/>
              <a:t>View descriptions are separated but simple, and in F#</a:t>
            </a:r>
          </a:p>
          <a:p>
            <a:endParaRPr lang="en-GB" dirty="0"/>
          </a:p>
          <a:p>
            <a:r>
              <a:rPr lang="en-GB" dirty="0"/>
              <a:t>I’m very influenced by SAFE Stack </a:t>
            </a:r>
          </a:p>
          <a:p>
            <a:pPr lvl="1"/>
            <a:r>
              <a:rPr lang="en-GB" dirty="0"/>
              <a:t>Non-F# people have found </a:t>
            </a:r>
            <a:r>
              <a:rPr lang="en-GB" dirty="0" err="1"/>
              <a:t>Fable+Elmish</a:t>
            </a:r>
            <a:r>
              <a:rPr lang="en-GB" dirty="0"/>
              <a:t> easy in business contexts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dirty="0">
                <a:hlinkClick r:id="rId2"/>
              </a:rPr>
              <a:t>http://fable.io</a:t>
            </a:r>
            <a:r>
              <a:rPr lang="en-GB" dirty="0"/>
              <a:t>     		</a:t>
            </a:r>
            <a:r>
              <a:rPr lang="en-GB" dirty="0">
                <a:hlinkClick r:id="rId3"/>
              </a:rPr>
              <a:t>http://github.com/elmish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4"/>
              </a:rPr>
              <a:t>https://safe-stack.github.io/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69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 core problem: </a:t>
            </a:r>
            <a:r>
              <a:rPr lang="en-GB" sz="2800" dirty="0" err="1"/>
              <a:t>Xaml</a:t>
            </a:r>
            <a:endParaRPr lang="en-GB" sz="2800" dirty="0"/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assumes “designers” will “sliced off” UI from code into a separate DSL.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is </a:t>
            </a:r>
            <a:r>
              <a:rPr lang="en-GB" b="1" dirty="0"/>
              <a:t>static</a:t>
            </a:r>
            <a:r>
              <a:rPr lang="en-GB" dirty="0"/>
              <a:t>, with </a:t>
            </a:r>
            <a:r>
              <a:rPr lang="en-GB" b="1" dirty="0"/>
              <a:t>layers of complexity </a:t>
            </a:r>
            <a:r>
              <a:rPr lang="en-GB" dirty="0"/>
              <a:t>(e.g. templating), and </a:t>
            </a:r>
            <a:r>
              <a:rPr lang="en-GB" b="1" dirty="0"/>
              <a:t>code-like constructs</a:t>
            </a:r>
            <a:r>
              <a:rPr lang="en-GB" dirty="0"/>
              <a:t> (behaviours, convertors), and requires </a:t>
            </a:r>
            <a:r>
              <a:rPr lang="en-GB" b="1" dirty="0"/>
              <a:t>complex designer tooling </a:t>
            </a:r>
            <a:r>
              <a:rPr lang="en-GB" dirty="0"/>
              <a:t>(which often fails).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Xaml</a:t>
            </a:r>
            <a:r>
              <a:rPr lang="en-GB" dirty="0"/>
              <a:t> stems from a fundamental category mistake in 2003 (“dynamic UI should be separated into a static </a:t>
            </a:r>
            <a:r>
              <a:rPr lang="en-GB" dirty="0" err="1"/>
              <a:t>markup</a:t>
            </a:r>
            <a:r>
              <a:rPr lang="en-GB" dirty="0"/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View looks like this: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320565" y="5895578"/>
            <a:ext cx="4816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What’s needed?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0FB3-DC09-4D5B-B413-70F207F0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8C019-1D74-4478-8A06-B00BF43F6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AFE3-6286-4370-A39F-9E017806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" y="0"/>
            <a:ext cx="12178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26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699A7F-935A-48FB-8ADA-DA1FB5A029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 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6F5846-6133-4F79-9DC2-0F76CC6A6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E995D63D-71EC-4A5E-9803-7D80DC30FC66}"/>
              </a:ext>
            </a:extLst>
          </p:cNvPr>
          <p:cNvSpPr/>
          <p:nvPr/>
        </p:nvSpPr>
        <p:spPr>
          <a:xfrm>
            <a:off x="3906981" y="1932074"/>
            <a:ext cx="4043897" cy="27426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413561" y="3124072"/>
            <a:ext cx="1089008" cy="369332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360548" y="4047090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504533" y="5229164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958065" y="1301307"/>
            <a:ext cx="2275870" cy="646331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681937" y="2293388"/>
            <a:ext cx="2188668" cy="646331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87067" y="3129712"/>
            <a:ext cx="1089008" cy="369332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917886" y="3753994"/>
            <a:ext cx="1768680" cy="369332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818983" y="4541031"/>
            <a:ext cx="1816514" cy="369332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59D-3844-4F24-B7C2-D13A9BB3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MVU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/>
              <a:t>It’s all just functional programming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800" dirty="0"/>
              <a:t>UI becomes a information-flow problem</a:t>
            </a:r>
          </a:p>
          <a:p>
            <a:r>
              <a:rPr lang="en-GB" sz="2800" dirty="0"/>
              <a:t>Views and model update are just functional programming</a:t>
            </a:r>
          </a:p>
          <a:p>
            <a:r>
              <a:rPr lang="en-GB" sz="2800" dirty="0"/>
              <a:t>Views are re-computed</a:t>
            </a:r>
          </a:p>
          <a:p>
            <a:pPr lvl="1"/>
            <a:r>
              <a:rPr lang="en-GB" sz="2400" dirty="0"/>
              <a:t>New view applied to underlying controls using differential update</a:t>
            </a:r>
          </a:p>
          <a:p>
            <a:pPr lvl="1"/>
            <a:r>
              <a:rPr lang="en-GB" sz="2400" dirty="0"/>
              <a:t>If view hasn’t changed, no updates are made</a:t>
            </a:r>
          </a:p>
          <a:p>
            <a:r>
              <a:rPr lang="en-GB" sz="2800" dirty="0"/>
              <a:t>Messages are explicit and easy to trace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ELMISH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ElmishContacts</a:t>
            </a:r>
            <a:r>
              <a:rPr lang="en-GB" dirty="0"/>
              <a:t> is a great example</a:t>
            </a:r>
          </a:p>
          <a:p>
            <a:pPr lvl="1"/>
            <a:r>
              <a:rPr lang="en-GB" dirty="0"/>
              <a:t>On-device per-app SQL-Lite integration</a:t>
            </a:r>
          </a:p>
          <a:p>
            <a:pPr lvl="1"/>
            <a:r>
              <a:rPr lang="en-GB" dirty="0"/>
              <a:t>Using maps </a:t>
            </a:r>
          </a:p>
          <a:p>
            <a:pPr lvl="1"/>
            <a:r>
              <a:rPr lang="en-GB" dirty="0"/>
              <a:t>Asynchronous data loading onto maps</a:t>
            </a:r>
          </a:p>
          <a:p>
            <a:pPr lvl="1"/>
            <a:r>
              <a:rPr lang="en-GB" dirty="0"/>
              <a:t>Catching exceptions and being robust</a:t>
            </a:r>
          </a:p>
          <a:p>
            <a:pPr lvl="1"/>
            <a:r>
              <a:rPr lang="en-GB" dirty="0"/>
              <a:t>Sending SMS, making phone calls and Email using </a:t>
            </a:r>
            <a:r>
              <a:rPr lang="en-GB" dirty="0" err="1"/>
              <a:t>Xamarin.Essentials</a:t>
            </a:r>
            <a:endParaRPr lang="en-GB" dirty="0"/>
          </a:p>
          <a:p>
            <a:pPr lvl="1"/>
            <a:r>
              <a:rPr lang="en-GB" dirty="0"/>
              <a:t>Multi-page with external messages reconciled via the composed app</a:t>
            </a:r>
          </a:p>
          <a:p>
            <a:pPr lvl="1"/>
            <a:r>
              <a:rPr lang="en-GB" dirty="0"/>
              <a:t>Editing and searching lists of things</a:t>
            </a:r>
          </a:p>
          <a:p>
            <a:pPr lvl="1"/>
            <a:r>
              <a:rPr lang="en-GB" dirty="0"/>
              <a:t>Taking photos</a:t>
            </a:r>
          </a:p>
          <a:p>
            <a:pPr lvl="1"/>
            <a:r>
              <a:rPr lang="en-GB" dirty="0"/>
              <a:t>Splash screens</a:t>
            </a:r>
          </a:p>
          <a:p>
            <a:pPr lvl="1"/>
            <a:r>
              <a:rPr lang="en-GB" dirty="0"/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/>
              <a:t>Xaml</a:t>
            </a:r>
            <a:r>
              <a:rPr lang="en-GB" dirty="0"/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841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VIEW DSL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View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4053790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Yes you can</a:t>
            </a:r>
          </a:p>
          <a:p>
            <a:r>
              <a:rPr lang="en-GB" sz="2400" dirty="0"/>
              <a:t>Uses “refs” like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9C1F3-803D-48E5-9188-2B5E6F985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86019"/>
            <a:ext cx="7296150" cy="3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Multi-page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Yes you can</a:t>
            </a:r>
          </a:p>
          <a:p>
            <a:endParaRPr lang="en-GB" sz="2800" dirty="0"/>
          </a:p>
          <a:p>
            <a:r>
              <a:rPr lang="en-GB" sz="2800" dirty="0"/>
              <a:t>Still a single view function</a:t>
            </a:r>
          </a:p>
          <a:p>
            <a:pPr lvl="1"/>
            <a:r>
              <a:rPr lang="en-GB" sz="2400" dirty="0" err="1"/>
              <a:t>CarouselPage</a:t>
            </a:r>
            <a:r>
              <a:rPr lang="en-GB" sz="2400" dirty="0"/>
              <a:t>, </a:t>
            </a:r>
            <a:r>
              <a:rPr lang="en-GB" sz="2400" dirty="0" err="1"/>
              <a:t>TabbedPage</a:t>
            </a:r>
            <a:r>
              <a:rPr lang="en-GB" sz="2400" dirty="0"/>
              <a:t>, </a:t>
            </a:r>
            <a:r>
              <a:rPr lang="en-GB" sz="2400" dirty="0" err="1"/>
              <a:t>NavigationPage</a:t>
            </a:r>
            <a:r>
              <a:rPr lang="en-GB" sz="2400" dirty="0"/>
              <a:t> with child pages</a:t>
            </a:r>
          </a:p>
          <a:p>
            <a:pPr lvl="1"/>
            <a:endParaRPr lang="en-GB" sz="2400" dirty="0"/>
          </a:p>
          <a:p>
            <a:r>
              <a:rPr lang="en-GB" sz="2800" dirty="0"/>
              <a:t>Each page has a model, message type and update function</a:t>
            </a:r>
          </a:p>
          <a:p>
            <a:endParaRPr lang="en-GB" sz="2800" dirty="0"/>
          </a:p>
          <a:p>
            <a:r>
              <a:rPr lang="en-GB" sz="2800" dirty="0"/>
              <a:t>You compose the pieces using F# code</a:t>
            </a:r>
          </a:p>
        </p:txBody>
      </p:sp>
    </p:spTree>
    <p:extLst>
      <p:ext uri="{BB962C8B-B14F-4D97-AF65-F5344CB8AC3E}">
        <p14:creationId xmlns:p14="http://schemas.microsoft.com/office/powerpoint/2010/main" val="3737307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State persistence</a:t>
            </a:r>
          </a:p>
          <a:p>
            <a:r>
              <a:rPr lang="en-GB" dirty="0"/>
              <a:t>Time-travel debugging </a:t>
            </a:r>
          </a:p>
          <a:p>
            <a:r>
              <a:rPr lang="en-GB" dirty="0"/>
              <a:t>App size</a:t>
            </a:r>
          </a:p>
          <a:p>
            <a:r>
              <a:rPr lang="en-GB" dirty="0"/>
              <a:t>Platform-specifics</a:t>
            </a:r>
          </a:p>
          <a:p>
            <a:r>
              <a:rPr lang="en-GB" dirty="0"/>
              <a:t>Deploying</a:t>
            </a:r>
          </a:p>
          <a:p>
            <a:r>
              <a:rPr lang="en-GB" dirty="0"/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Making it efficient (SORT OF)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good, and enough for many information apps</a:t>
            </a:r>
          </a:p>
          <a:p>
            <a:endParaRPr lang="en-GB" dirty="0"/>
          </a:p>
          <a:p>
            <a:r>
              <a:rPr lang="en-GB" dirty="0"/>
              <a:t>We can do better, and it will be the focus of future work</a:t>
            </a:r>
          </a:p>
          <a:p>
            <a:endParaRPr lang="en-GB" dirty="0"/>
          </a:p>
          <a:p>
            <a:r>
              <a:rPr lang="en-GB" dirty="0"/>
              <a:t>Please come and help us apply Self-Adjusting Computations (incremental immutable data structures) to Fabulous</a:t>
            </a:r>
          </a:p>
          <a:p>
            <a:endParaRPr lang="en-GB" dirty="0"/>
          </a:p>
          <a:p>
            <a:r>
              <a:rPr lang="en-GB" dirty="0"/>
              <a:t>This is an invention of the PL community, and already applied in OCaml </a:t>
            </a: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291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Possible window 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[&lt;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ReflectedDefinition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&gt;]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mkIncrementalApp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update, view)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7243919" y="3134699"/>
            <a:ext cx="3433623" cy="954107"/>
          </a:xfrm>
          <a:prstGeom prst="wedgeRectCallout">
            <a:avLst>
              <a:gd name="adj1" fmla="val -77885"/>
              <a:gd name="adj2" fmla="val 13781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Gill Sans MT (Headings)"/>
              </a:rPr>
              <a:t>Incrementalize</a:t>
            </a:r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 the app,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Gill Sans MT (Headings)"/>
              </a:rPr>
              <a:t>(using F# quotations)</a:t>
            </a:r>
          </a:p>
        </p:txBody>
      </p:sp>
    </p:spTree>
    <p:extLst>
      <p:ext uri="{BB962C8B-B14F-4D97-AF65-F5344CB8AC3E}">
        <p14:creationId xmlns:p14="http://schemas.microsoft.com/office/powerpoint/2010/main" val="35143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MVU makes FP relevant to web, native, mobile and desktop UI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Fabulous brings this to cross-platform app programming</a:t>
            </a:r>
          </a:p>
          <a:p>
            <a:pPr marL="228600" lvl="1" indent="0" algn="ctr">
              <a:buNone/>
            </a:pPr>
            <a:endParaRPr lang="en-GB" dirty="0">
              <a:hlinkClick r:id="rId2"/>
            </a:endParaRPr>
          </a:p>
          <a:p>
            <a:pPr marL="228600" lvl="1" indent="0" algn="ctr">
              <a:buNone/>
            </a:pPr>
            <a:r>
              <a:rPr lang="en-GB" dirty="0">
                <a:hlinkClick r:id="rId2"/>
              </a:rPr>
              <a:t>fsprojects.github.io/Fabulous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Research opportunities</a:t>
            </a:r>
            <a:r>
              <a:rPr lang="en-GB" dirty="0"/>
              <a:t> to apply recent advances in incremental immutable data structures (SAC) to enable high performance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their also opportunities for </a:t>
            </a:r>
            <a:r>
              <a:rPr lang="en-GB" b="1" dirty="0"/>
              <a:t>typing</a:t>
            </a:r>
            <a:r>
              <a:rPr lang="en-GB" dirty="0"/>
              <a:t>, </a:t>
            </a:r>
            <a:r>
              <a:rPr lang="en-GB" b="1" dirty="0"/>
              <a:t>correctness</a:t>
            </a:r>
            <a:r>
              <a:rPr lang="en-GB" dirty="0"/>
              <a:t>, </a:t>
            </a:r>
            <a:r>
              <a:rPr lang="en-GB" b="1" dirty="0"/>
              <a:t>verification</a:t>
            </a:r>
            <a:r>
              <a:rPr lang="en-GB" dirty="0"/>
              <a:t>, </a:t>
            </a:r>
            <a:r>
              <a:rPr lang="en-GB" b="1" dirty="0"/>
              <a:t>testing</a:t>
            </a:r>
            <a:r>
              <a:rPr lang="en-GB" dirty="0"/>
              <a:t> of these apps using PL techniques? 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764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hlinkClick r:id="rId2"/>
              </a:rPr>
              <a:t>fsprojects.github.io/Fabulous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View snippets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Links to Samples</a:t>
            </a:r>
          </a:p>
          <a:p>
            <a:pPr lvl="1"/>
            <a:r>
              <a:rPr lang="en-GB" dirty="0"/>
              <a:t>Templates</a:t>
            </a:r>
          </a:p>
          <a:p>
            <a:pPr lvl="1"/>
            <a:r>
              <a:rPr lang="en-GB" dirty="0"/>
              <a:t>How to use </a:t>
            </a:r>
            <a:r>
              <a:rPr lang="en-GB" dirty="0" err="1"/>
              <a:t>LiveUpdate</a:t>
            </a:r>
            <a:r>
              <a:rPr lang="en-GB" dirty="0"/>
              <a:t> (for small apps)</a:t>
            </a:r>
          </a:p>
          <a:p>
            <a:r>
              <a:rPr lang="en-GB" dirty="0"/>
              <a:t>The </a:t>
            </a:r>
            <a:r>
              <a:rPr lang="en-GB" dirty="0" err="1"/>
              <a:t>AllControls</a:t>
            </a:r>
            <a:r>
              <a:rPr lang="en-GB" dirty="0"/>
              <a:t> sample</a:t>
            </a:r>
          </a:p>
          <a:p>
            <a:r>
              <a:rPr lang="en-GB" dirty="0">
                <a:hlinkClick r:id="rId3"/>
              </a:rPr>
              <a:t>Awesome-Fabulous</a:t>
            </a:r>
            <a:endParaRPr lang="en-GB" dirty="0"/>
          </a:p>
          <a:p>
            <a:r>
              <a:rPr lang="en-GB" dirty="0" err="1"/>
              <a:t>Xamarin.Essentials</a:t>
            </a:r>
            <a:endParaRPr lang="en-GB" dirty="0"/>
          </a:p>
          <a:p>
            <a:r>
              <a:rPr lang="en-GB" dirty="0"/>
              <a:t>Xamarin docs (</a:t>
            </a:r>
            <a:r>
              <a:rPr lang="en-GB" dirty="0" err="1"/>
              <a:t>e.g.Forms</a:t>
            </a:r>
            <a:r>
              <a:rPr lang="en-GB" dirty="0"/>
              <a:t>,  Android, iOS setup and deploy)</a:t>
            </a:r>
          </a:p>
          <a:p>
            <a:r>
              <a:rPr lang="en-GB" dirty="0">
                <a:hlinkClick r:id="rId4"/>
              </a:rPr>
              <a:t>github.com/</a:t>
            </a:r>
            <a:r>
              <a:rPr lang="en-GB" dirty="0" err="1">
                <a:hlinkClick r:id="rId4"/>
              </a:rPr>
              <a:t>mallibone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FabulousIntro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132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Backup Slides </a:t>
            </a:r>
          </a:p>
        </p:txBody>
      </p:sp>
    </p:spTree>
    <p:extLst>
      <p:ext uri="{BB962C8B-B14F-4D97-AF65-F5344CB8AC3E}">
        <p14:creationId xmlns:p14="http://schemas.microsoft.com/office/powerpoint/2010/main" val="1624230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not C# 8.0?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Declaring message types is too clumsy</a:t>
            </a:r>
          </a:p>
          <a:p>
            <a:pPr lvl="1"/>
            <a:r>
              <a:rPr lang="en-GB" sz="2000" dirty="0"/>
              <a:t>No records, pattern matching on them</a:t>
            </a:r>
          </a:p>
          <a:p>
            <a:pPr lvl="1"/>
            <a:r>
              <a:rPr lang="en-GB" sz="2000" dirty="0"/>
              <a:t>No { r with Foo = … }</a:t>
            </a:r>
          </a:p>
          <a:p>
            <a:pPr lvl="1"/>
            <a:r>
              <a:rPr lang="en-GB" sz="2000" dirty="0"/>
              <a:t>No unions</a:t>
            </a:r>
          </a:p>
          <a:p>
            <a:r>
              <a:rPr lang="en-GB" sz="2400" dirty="0"/>
              <a:t>Declaring immutable dynamic views is clumsy</a:t>
            </a:r>
          </a:p>
          <a:p>
            <a:pPr lvl="1"/>
            <a:r>
              <a:rPr lang="en-GB" sz="2000" dirty="0"/>
              <a:t>No expression-based computed collections, the iterator methods of C# are too clumsy for this - you need iterator expressions integrated with collection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591-B62C-4772-8C67-85EF5432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4481146"/>
            <a:ext cx="5734050" cy="208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8418B-BECA-4051-B03E-5A2C05E5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8" y="4481146"/>
            <a:ext cx="3652837" cy="21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Some cheats are available</a:t>
            </a:r>
          </a:p>
          <a:p>
            <a:pPr lvl="1"/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created=(fun control -&gt; …): </a:t>
            </a:r>
          </a:p>
          <a:p>
            <a:pPr lvl="2"/>
            <a:r>
              <a:rPr lang="en-GB" dirty="0"/>
              <a:t>Lets you access underlying control on creation/recreation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View.Stateful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adds local mutable state unrelated to the model.  Breaks the functional approach but has uses for ephemeral state and rapid-mutation code.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View.WithInternalModel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similar but for local immutable state</a:t>
            </a:r>
          </a:p>
          <a:p>
            <a:pPr lvl="1"/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View.External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wraps external Xamarin Forms objects, e.g. Page or View.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591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think: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“The pieces compose separately</a:t>
            </a:r>
            <a:r>
              <a:rPr lang="en-GB" b="1" dirty="0"/>
              <a:t>”</a:t>
            </a:r>
          </a:p>
          <a:p>
            <a:pPr lvl="1"/>
            <a:r>
              <a:rPr lang="en-GB" dirty="0"/>
              <a:t>Compose the models, messages, update functions, view functions separately</a:t>
            </a:r>
          </a:p>
          <a:p>
            <a:pPr lvl="1"/>
            <a:r>
              <a:rPr lang="en-GB" dirty="0"/>
              <a:t>“External” messages must be resolved during composition</a:t>
            </a:r>
          </a:p>
          <a:p>
            <a:endParaRPr lang="en-GB" dirty="0"/>
          </a:p>
          <a:p>
            <a:r>
              <a:rPr lang="en-GB" dirty="0"/>
              <a:t>“Encapsulation is not the emphasis”</a:t>
            </a:r>
          </a:p>
          <a:p>
            <a:pPr lvl="1"/>
            <a:r>
              <a:rPr lang="en-GB" dirty="0"/>
              <a:t>The sub-page models not hidden when composed</a:t>
            </a:r>
          </a:p>
          <a:p>
            <a:pPr lvl="1"/>
            <a:r>
              <a:rPr lang="en-GB" dirty="0"/>
              <a:t>OO encapsulation is strongly de-emphasized for model/view/update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832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SIMPLIFYING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The magic is doing </a:t>
            </a:r>
            <a:r>
              <a:rPr lang="en-GB" b="1" dirty="0"/>
              <a:t>view re-evaluation</a:t>
            </a:r>
            <a:endParaRPr lang="en-GB" sz="20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507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SIMPLIFYING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The magic is doing </a:t>
            </a:r>
            <a:r>
              <a:rPr lang="en-GB" b="1" dirty="0"/>
              <a:t>view re-evaluation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(we use </a:t>
            </a:r>
            <a:r>
              <a:rPr lang="en-GB" b="1" dirty="0"/>
              <a:t>partial view re-evaluation </a:t>
            </a:r>
            <a:r>
              <a:rPr lang="en-GB" dirty="0"/>
              <a:t>and </a:t>
            </a:r>
            <a:r>
              <a:rPr lang="en-GB" b="1" dirty="0"/>
              <a:t>partial differential update </a:t>
            </a:r>
            <a:r>
              <a:rPr lang="en-GB" dirty="0"/>
              <a:t>to make it sufficiently efficient)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22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7818</TotalTime>
  <Words>2415</Words>
  <Application>Microsoft Office PowerPoint</Application>
  <PresentationFormat>Widescreen</PresentationFormat>
  <Paragraphs>412</Paragraphs>
  <Slides>72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Consolas</vt:lpstr>
      <vt:lpstr>Courier New</vt:lpstr>
      <vt:lpstr>Gill Sans MT</vt:lpstr>
      <vt:lpstr>Gill Sans MT (Headings)</vt:lpstr>
      <vt:lpstr>Open Sans Extrabold</vt:lpstr>
      <vt:lpstr>Segoe UI</vt:lpstr>
      <vt:lpstr>Segoe UI Light</vt:lpstr>
      <vt:lpstr>Tw Cen MT</vt:lpstr>
      <vt:lpstr>Parcel</vt:lpstr>
      <vt:lpstr>FSharp-teched-europe-2010-v2</vt:lpstr>
      <vt:lpstr>Fabulous = F# Functional FOR YOUR APP</vt:lpstr>
      <vt:lpstr>CAVEAT</vt:lpstr>
      <vt:lpstr>thanks</vt:lpstr>
      <vt:lpstr>PowerPoint Presentation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TL;DR – Where we are now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VSCode + Ionide =  Cross-Platform F# Editing Love </vt:lpstr>
      <vt:lpstr>F# and .NET Core (Linux, OSX, Windows)  dotnet new -lang F#  dotnet build  docs.microsoft.com/dotnet/core/   </vt:lpstr>
      <vt:lpstr>PowerPoint Presentation</vt:lpstr>
      <vt:lpstr>The context</vt:lpstr>
      <vt:lpstr>Situation: The world of UI is developing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INSPIRATION</vt:lpstr>
      <vt:lpstr>THE PROBLEM WITH XAML</vt:lpstr>
      <vt:lpstr>THE PROBLEM WITH XAML</vt:lpstr>
      <vt:lpstr>THE PROBLEM WITH XAML</vt:lpstr>
      <vt:lpstr>The VIEW DSL</vt:lpstr>
      <vt:lpstr>The VIEW DSL</vt:lpstr>
      <vt:lpstr>THE NEED</vt:lpstr>
      <vt:lpstr>PowerPoint Presentation</vt:lpstr>
      <vt:lpstr>PowerPoint Presentation</vt:lpstr>
      <vt:lpstr>PowerPoint Presentation</vt:lpstr>
      <vt:lpstr>Demo I</vt:lpstr>
      <vt:lpstr>A Simple MVU App</vt:lpstr>
      <vt:lpstr>A Simple MVU App</vt:lpstr>
      <vt:lpstr>MVU</vt:lpstr>
      <vt:lpstr>PowerPoint Presentation</vt:lpstr>
      <vt:lpstr>PowerPoint Presentation</vt:lpstr>
      <vt:lpstr>PowerPoint Presentation</vt:lpstr>
      <vt:lpstr>ELMISH CONTACTS</vt:lpstr>
      <vt:lpstr>LEARN!</vt:lpstr>
      <vt:lpstr>The VIEW DSL</vt:lpstr>
      <vt:lpstr>The VIEW DSL</vt:lpstr>
      <vt:lpstr>Animations</vt:lpstr>
      <vt:lpstr>Multi-page apps</vt:lpstr>
      <vt:lpstr>Pragmatics</vt:lpstr>
      <vt:lpstr>PowerPoint Presentation</vt:lpstr>
      <vt:lpstr>Making it efficient (SORT OF)</vt:lpstr>
      <vt:lpstr>Making it efficient (SORT OF)</vt:lpstr>
      <vt:lpstr>Making it efficient (SORT OF)</vt:lpstr>
      <vt:lpstr>NEXT STEPS</vt:lpstr>
      <vt:lpstr>PowerPoint Presentation</vt:lpstr>
      <vt:lpstr>PowerPoint Presentation</vt:lpstr>
      <vt:lpstr>Possible window dressing</vt:lpstr>
      <vt:lpstr>Possible window dressing</vt:lpstr>
      <vt:lpstr>SUMMARY</vt:lpstr>
      <vt:lpstr>PowerPoint Presentation</vt:lpstr>
      <vt:lpstr>Resources</vt:lpstr>
      <vt:lpstr>PowerPoint Presentation</vt:lpstr>
      <vt:lpstr>Why not C# 8.0?</vt:lpstr>
      <vt:lpstr>CHEATING</vt:lpstr>
      <vt:lpstr>How to think: composition</vt:lpstr>
      <vt:lpstr>THE SIMPLIFYING MAGIC</vt:lpstr>
      <vt:lpstr>THE SIMPLIFYING MAGIC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58</cp:revision>
  <dcterms:created xsi:type="dcterms:W3CDTF">2018-09-03T17:04:12Z</dcterms:created>
  <dcterms:modified xsi:type="dcterms:W3CDTF">2019-07-16T14:15:37Z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